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layfair Display"/>
      <p:regular r:id="rId21"/>
      <p:bold r:id="rId22"/>
      <p:italic r:id="rId23"/>
      <p:boldItalic r:id="rId24"/>
    </p:embeddedFont>
    <p:embeddedFont>
      <p:font typeface="Montserrat"/>
      <p:regular r:id="rId25"/>
      <p:bold r:id="rId26"/>
      <p:italic r:id="rId27"/>
      <p:boldItalic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a9eb015d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a9eb015d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a9eb015d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a9eb015d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a9eb015d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a9eb015d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a9eb015d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a9eb015d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a9eb015d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a9eb015d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a9eb015d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a9eb015d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7a9eb015d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a9eb015d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a9eb015d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a9eb015d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9eb015d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9eb015d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a9eb015d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a9eb015d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c0c32750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c0c32750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c0c32750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c0c32750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a9eb015d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a9eb015d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a9eb015d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a9eb015d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Photo TK</a:t>
            </a:r>
            <a:endParaRPr/>
          </a:p>
        </p:txBody>
      </p:sp>
      <p:sp>
        <p:nvSpPr>
          <p:cNvPr id="59" name="Google Shape;59;p13"/>
          <p:cNvSpPr txBox="1"/>
          <p:nvPr>
            <p:ph idx="1" type="subTitle"/>
          </p:nvPr>
        </p:nvSpPr>
        <p:spPr>
          <a:xfrm>
            <a:off x="344250" y="3550650"/>
            <a:ext cx="5050200" cy="99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Minrui Huang, Brian Lee, Xietong Wei,</a:t>
            </a:r>
            <a:r>
              <a:rPr lang="en"/>
              <a:t> Brett Heithold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Search By City Name</a:t>
            </a:r>
            <a:endParaRPr/>
          </a:p>
          <a:p>
            <a:pPr indent="0" lvl="0" marL="0" rtl="0" algn="l">
              <a:spcBef>
                <a:spcPts val="0"/>
              </a:spcBef>
              <a:spcAft>
                <a:spcPts val="0"/>
              </a:spcAft>
              <a:buNone/>
            </a:pPr>
            <a:r>
              <a:t/>
            </a:r>
            <a:endParaRPr/>
          </a:p>
        </p:txBody>
      </p:sp>
      <p:sp>
        <p:nvSpPr>
          <p:cNvPr id="118" name="Google Shape;118;p22"/>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Users are now able to type in the city names to find the weather for that city today.</a:t>
            </a:r>
            <a:endParaRPr sz="1800"/>
          </a:p>
          <a:p>
            <a:pPr indent="0" lvl="0" marL="0" rtl="0" algn="l">
              <a:spcBef>
                <a:spcPts val="1600"/>
              </a:spcBef>
              <a:spcAft>
                <a:spcPts val="0"/>
              </a:spcAft>
              <a:buNone/>
            </a:pPr>
            <a:r>
              <a:rPr lang="en" sz="1800"/>
              <a:t>It is helpful to let users know the situation they are going to handle.</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pic>
        <p:nvPicPr>
          <p:cNvPr id="119" name="Google Shape;119;p22"/>
          <p:cNvPicPr preferRelativeResize="0"/>
          <p:nvPr/>
        </p:nvPicPr>
        <p:blipFill>
          <a:blip r:embed="rId3">
            <a:alphaModFix/>
          </a:blip>
          <a:stretch>
            <a:fillRect/>
          </a:stretch>
        </p:blipFill>
        <p:spPr>
          <a:xfrm>
            <a:off x="5519025" y="445025"/>
            <a:ext cx="2248325" cy="440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a:t>
            </a:r>
            <a:endParaRPr/>
          </a:p>
        </p:txBody>
      </p:sp>
      <p:sp>
        <p:nvSpPr>
          <p:cNvPr id="125" name="Google Shape;125;p23"/>
          <p:cNvSpPr txBox="1"/>
          <p:nvPr>
            <p:ph idx="1" type="body"/>
          </p:nvPr>
        </p:nvSpPr>
        <p:spPr>
          <a:xfrm>
            <a:off x="311700" y="1234050"/>
            <a:ext cx="33585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a:t>
            </a:r>
            <a:r>
              <a:rPr lang="en" sz="1800"/>
              <a:t>create</a:t>
            </a:r>
            <a:r>
              <a:rPr lang="en" sz="1800"/>
              <a:t> a video that advertises our app.</a:t>
            </a:r>
            <a:endParaRPr sz="1800"/>
          </a:p>
          <a:p>
            <a:pPr indent="0" lvl="0" marL="0" rtl="0" algn="l">
              <a:spcBef>
                <a:spcPts val="1600"/>
              </a:spcBef>
              <a:spcAft>
                <a:spcPts val="0"/>
              </a:spcAft>
              <a:buNone/>
            </a:pPr>
            <a:r>
              <a:rPr lang="en" sz="1800"/>
              <a:t>IT IS IN 4K.</a:t>
            </a:r>
            <a:endParaRPr sz="1800"/>
          </a:p>
          <a:p>
            <a:pPr indent="0" lvl="0" marL="0" rtl="0" algn="l">
              <a:spcBef>
                <a:spcPts val="1600"/>
              </a:spcBef>
              <a:spcAft>
                <a:spcPts val="1600"/>
              </a:spcAft>
              <a:buNone/>
            </a:pPr>
            <a:r>
              <a:rPr lang="en" sz="1800"/>
              <a:t>We use </a:t>
            </a:r>
            <a:r>
              <a:rPr lang="en" sz="1800"/>
              <a:t>Adobe pr to edit this footage</a:t>
            </a:r>
            <a:endParaRPr sz="1800"/>
          </a:p>
        </p:txBody>
      </p:sp>
      <p:pic>
        <p:nvPicPr>
          <p:cNvPr id="126" name="Google Shape;126;p23"/>
          <p:cNvPicPr preferRelativeResize="0"/>
          <p:nvPr/>
        </p:nvPicPr>
        <p:blipFill>
          <a:blip r:embed="rId3">
            <a:alphaModFix/>
          </a:blip>
          <a:stretch>
            <a:fillRect/>
          </a:stretch>
        </p:blipFill>
        <p:spPr>
          <a:xfrm>
            <a:off x="3440900" y="1264025"/>
            <a:ext cx="5004173" cy="26154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p:txBody>
      </p:sp>
      <p:sp>
        <p:nvSpPr>
          <p:cNvPr id="132" name="Google Shape;132;p24"/>
          <p:cNvSpPr txBox="1"/>
          <p:nvPr>
            <p:ph idx="1" type="body"/>
          </p:nvPr>
        </p:nvSpPr>
        <p:spPr>
          <a:xfrm>
            <a:off x="311708"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website has a home page, team member page, deliverables page and about page. In the deliverables page the documents of every sprint can be downloaded. And our application video is on the first page. The top right is home page, and the bottom right is the deliverable page.  </a:t>
            </a:r>
            <a:endParaRPr/>
          </a:p>
        </p:txBody>
      </p:sp>
      <p:pic>
        <p:nvPicPr>
          <p:cNvPr id="133" name="Google Shape;133;p24"/>
          <p:cNvPicPr preferRelativeResize="0"/>
          <p:nvPr/>
        </p:nvPicPr>
        <p:blipFill>
          <a:blip r:embed="rId3">
            <a:alphaModFix/>
          </a:blip>
          <a:stretch>
            <a:fillRect/>
          </a:stretch>
        </p:blipFill>
        <p:spPr>
          <a:xfrm>
            <a:off x="4803275" y="445037"/>
            <a:ext cx="3712877" cy="1898977"/>
          </a:xfrm>
          <a:prstGeom prst="rect">
            <a:avLst/>
          </a:prstGeom>
          <a:noFill/>
          <a:ln>
            <a:noFill/>
          </a:ln>
        </p:spPr>
      </p:pic>
      <p:pic>
        <p:nvPicPr>
          <p:cNvPr id="134" name="Google Shape;134;p24"/>
          <p:cNvPicPr preferRelativeResize="0"/>
          <p:nvPr/>
        </p:nvPicPr>
        <p:blipFill>
          <a:blip r:embed="rId4">
            <a:alphaModFix/>
          </a:blip>
          <a:stretch>
            <a:fillRect/>
          </a:stretch>
        </p:blipFill>
        <p:spPr>
          <a:xfrm>
            <a:off x="4803275" y="2632925"/>
            <a:ext cx="3712872" cy="2085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a:p>
            <a:pPr indent="0" lvl="0" marL="0" rtl="0" algn="l">
              <a:spcBef>
                <a:spcPts val="0"/>
              </a:spcBef>
              <a:spcAft>
                <a:spcPts val="0"/>
              </a:spcAft>
              <a:buClr>
                <a:schemeClr val="dk2"/>
              </a:buClr>
              <a:buSzPts val="1100"/>
              <a:buFont typeface="Arial"/>
              <a:buNone/>
            </a:pPr>
            <a:r>
              <a:t/>
            </a:r>
            <a:endParaRPr/>
          </a:p>
        </p:txBody>
      </p:sp>
      <p:sp>
        <p:nvSpPr>
          <p:cNvPr id="140" name="Google Shape;140;p2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Changing the layout of UI to fix the suitable screen size.</a:t>
            </a:r>
            <a:endParaRPr/>
          </a:p>
          <a:p>
            <a:pPr indent="0" lvl="0" marL="0" rtl="0" algn="l">
              <a:spcBef>
                <a:spcPts val="1600"/>
              </a:spcBef>
              <a:spcAft>
                <a:spcPts val="0"/>
              </a:spcAft>
              <a:buNone/>
            </a:pPr>
            <a:r>
              <a:rPr lang="en"/>
              <a:t>Making the application a perfect UI design.</a:t>
            </a:r>
            <a:endParaRPr/>
          </a:p>
          <a:p>
            <a:pPr indent="0" lvl="0" marL="0" rtl="0" algn="l">
              <a:spcBef>
                <a:spcPts val="1600"/>
              </a:spcBef>
              <a:spcAft>
                <a:spcPts val="0"/>
              </a:spcAft>
              <a:buNone/>
            </a:pPr>
            <a:r>
              <a:rPr lang="en"/>
              <a:t>Creating a good video to introduce our application.</a:t>
            </a:r>
            <a:endParaRPr/>
          </a:p>
          <a:p>
            <a:pPr indent="0" lvl="0" marL="0" rtl="0" algn="l">
              <a:spcBef>
                <a:spcPts val="1600"/>
              </a:spcBef>
              <a:spcAft>
                <a:spcPts val="1600"/>
              </a:spcAft>
              <a:buNone/>
            </a:pPr>
            <a:r>
              <a:rPr lang="en"/>
              <a:t>Searching </a:t>
            </a:r>
            <a:r>
              <a:rPr lang="en"/>
              <a:t>Weathers by city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sp>
        <p:nvSpPr>
          <p:cNvPr id="146" name="Google Shape;146;p26"/>
          <p:cNvSpPr txBox="1"/>
          <p:nvPr>
            <p:ph idx="1" type="body"/>
          </p:nvPr>
        </p:nvSpPr>
        <p:spPr>
          <a:xfrm>
            <a:off x="311700" y="1234075"/>
            <a:ext cx="8520600" cy="360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Test case 1:</a:t>
            </a:r>
            <a:endParaRPr/>
          </a:p>
          <a:p>
            <a:pPr indent="0" lvl="0" marL="457200" rtl="0" algn="l">
              <a:spcBef>
                <a:spcPts val="1600"/>
              </a:spcBef>
              <a:spcAft>
                <a:spcPts val="0"/>
              </a:spcAft>
              <a:buNone/>
            </a:pPr>
            <a:r>
              <a:rPr lang="en"/>
              <a:t>Open the calculator and filling out the corresponding values for aperture, shutter speed and ISO, click the </a:t>
            </a:r>
            <a:r>
              <a:rPr lang="en"/>
              <a:t>calculate</a:t>
            </a:r>
            <a:r>
              <a:rPr lang="en"/>
              <a:t> button to see if the value match.</a:t>
            </a:r>
            <a:endParaRPr/>
          </a:p>
          <a:p>
            <a:pPr indent="-342900" lvl="0" marL="457200" rtl="0" algn="l">
              <a:spcBef>
                <a:spcPts val="1600"/>
              </a:spcBef>
              <a:spcAft>
                <a:spcPts val="0"/>
              </a:spcAft>
              <a:buSzPts val="1800"/>
              <a:buChar char="●"/>
            </a:pPr>
            <a:r>
              <a:rPr lang="en"/>
              <a:t>Test case 2:</a:t>
            </a:r>
            <a:endParaRPr/>
          </a:p>
          <a:p>
            <a:pPr indent="0" lvl="0" marL="457200" rtl="0" algn="l">
              <a:spcBef>
                <a:spcPts val="1600"/>
              </a:spcBef>
              <a:spcAft>
                <a:spcPts val="0"/>
              </a:spcAft>
              <a:buNone/>
            </a:pPr>
            <a:r>
              <a:rPr lang="en"/>
              <a:t>Test for invalid user registration (invalid email and/or password)</a:t>
            </a:r>
            <a:endParaRPr/>
          </a:p>
          <a:p>
            <a:pPr indent="-342900" lvl="0" marL="457200" rtl="0" algn="l">
              <a:spcBef>
                <a:spcPts val="1600"/>
              </a:spcBef>
              <a:spcAft>
                <a:spcPts val="0"/>
              </a:spcAft>
              <a:buSzPts val="1800"/>
              <a:buChar char="●"/>
            </a:pPr>
            <a:r>
              <a:rPr lang="en"/>
              <a:t>Test case 3: </a:t>
            </a:r>
            <a:endParaRPr/>
          </a:p>
          <a:p>
            <a:pPr indent="0" lvl="0" marL="457200" rtl="0" algn="l">
              <a:spcBef>
                <a:spcPts val="1600"/>
              </a:spcBef>
              <a:spcAft>
                <a:spcPts val="1600"/>
              </a:spcAft>
              <a:buNone/>
            </a:pPr>
            <a:r>
              <a:rPr lang="en"/>
              <a:t>Open the about us page, and scroll down to find the button that’s linked to our video to click.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287125" y="454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52" name="Google Shape;152;p27"/>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Any </a:t>
            </a:r>
            <a:r>
              <a:rPr lang="en"/>
              <a:t>Question</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What</a:t>
            </a:r>
            <a:r>
              <a:rPr lang="en"/>
              <a:t> our project is focusing on</a:t>
            </a:r>
            <a:endParaRPr/>
          </a:p>
        </p:txBody>
      </p:sp>
      <p:sp>
        <p:nvSpPr>
          <p:cNvPr id="65" name="Google Shape;65;p1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app is an All-In-One tool kit that has many features.</a:t>
            </a:r>
            <a:endParaRPr/>
          </a:p>
          <a:p>
            <a:pPr indent="0" lvl="0" marL="0" rtl="0" algn="l">
              <a:spcBef>
                <a:spcPts val="1600"/>
              </a:spcBef>
              <a:spcAft>
                <a:spcPts val="1600"/>
              </a:spcAft>
              <a:buNone/>
            </a:pPr>
            <a:r>
              <a:rPr lang="en"/>
              <a:t>Our user base are mainly the people that are interested in photography but feeling hassled about doing all the research and getting a hang of every situations, or simply people that just need its conveniency.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accomplished last sprint (Sprint 2) </a:t>
            </a:r>
            <a:endParaRPr/>
          </a:p>
          <a:p>
            <a:pPr indent="0" lvl="0" marL="0" rtl="0" algn="l">
              <a:spcBef>
                <a:spcPts val="0"/>
              </a:spcBef>
              <a:spcAft>
                <a:spcPts val="0"/>
              </a:spcAft>
              <a:buClr>
                <a:schemeClr val="dk2"/>
              </a:buClr>
              <a:buSzPts val="1100"/>
              <a:buFont typeface="Arial"/>
              <a:buNone/>
            </a:pPr>
            <a:r>
              <a:t/>
            </a:r>
            <a:endParaRPr/>
          </a:p>
        </p:txBody>
      </p:sp>
      <p:sp>
        <p:nvSpPr>
          <p:cNvPr id="71" name="Google Shape;71;p1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better looking UI</a:t>
            </a:r>
            <a:endParaRPr/>
          </a:p>
          <a:p>
            <a:pPr indent="-342900" lvl="0" marL="457200" rtl="0" algn="l">
              <a:spcBef>
                <a:spcPts val="0"/>
              </a:spcBef>
              <a:spcAft>
                <a:spcPts val="0"/>
              </a:spcAft>
              <a:buSzPts val="1800"/>
              <a:buChar char="●"/>
            </a:pPr>
            <a:r>
              <a:rPr lang="en"/>
              <a:t>Weather feature</a:t>
            </a:r>
            <a:endParaRPr/>
          </a:p>
          <a:p>
            <a:pPr indent="-342900" lvl="0" marL="457200" rtl="0" algn="l">
              <a:spcBef>
                <a:spcPts val="0"/>
              </a:spcBef>
              <a:spcAft>
                <a:spcPts val="0"/>
              </a:spcAft>
              <a:buSzPts val="1800"/>
              <a:buChar char="●"/>
            </a:pPr>
            <a:r>
              <a:rPr lang="en"/>
              <a:t>User register/login feature</a:t>
            </a:r>
            <a:endParaRPr/>
          </a:p>
          <a:p>
            <a:pPr indent="-342900" lvl="0" marL="457200" rtl="0" algn="l">
              <a:spcBef>
                <a:spcPts val="0"/>
              </a:spcBef>
              <a:spcAft>
                <a:spcPts val="0"/>
              </a:spcAft>
              <a:buSzPts val="1800"/>
              <a:buChar char="●"/>
            </a:pPr>
            <a:r>
              <a:rPr lang="en"/>
              <a:t>User sign in/ out feature</a:t>
            </a:r>
            <a:endParaRPr/>
          </a:p>
          <a:p>
            <a:pPr indent="-342900" lvl="0" marL="457200" rtl="0" algn="l">
              <a:spcBef>
                <a:spcPts val="0"/>
              </a:spcBef>
              <a:spcAft>
                <a:spcPts val="0"/>
              </a:spcAft>
              <a:buSzPts val="1800"/>
              <a:buChar char="●"/>
            </a:pPr>
            <a:r>
              <a:rPr lang="en"/>
              <a:t>Camera gears management feature</a:t>
            </a:r>
            <a:endParaRPr/>
          </a:p>
          <a:p>
            <a:pPr indent="-342900" lvl="0" marL="457200" rtl="0" algn="l">
              <a:spcBef>
                <a:spcPts val="0"/>
              </a:spcBef>
              <a:spcAft>
                <a:spcPts val="0"/>
              </a:spcAft>
              <a:buSzPts val="1800"/>
              <a:buChar char="●"/>
            </a:pPr>
            <a:r>
              <a:rPr lang="en"/>
              <a:t>Add / update / delete gears in DB</a:t>
            </a:r>
            <a:endParaRPr/>
          </a:p>
          <a:p>
            <a:pPr indent="-342900" lvl="0" marL="457200" rtl="0" algn="l">
              <a:spcBef>
                <a:spcPts val="0"/>
              </a:spcBef>
              <a:spcAft>
                <a:spcPts val="0"/>
              </a:spcAft>
              <a:buSzPts val="1800"/>
              <a:buChar char="●"/>
            </a:pPr>
            <a:r>
              <a:rPr lang="en"/>
              <a:t>Local celestial event searching feature </a:t>
            </a:r>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Accomplishment for this sprint (Sprint 3)</a:t>
            </a:r>
            <a:endParaRPr/>
          </a:p>
          <a:p>
            <a:pPr indent="0" lvl="0" marL="0" rtl="0" algn="l">
              <a:spcBef>
                <a:spcPts val="0"/>
              </a:spcBef>
              <a:spcAft>
                <a:spcPts val="0"/>
              </a:spcAft>
              <a:buClr>
                <a:schemeClr val="dk2"/>
              </a:buClr>
              <a:buSzPts val="1100"/>
              <a:buFont typeface="Arial"/>
              <a:buNone/>
            </a:pPr>
            <a:r>
              <a:t/>
            </a:r>
            <a:endParaRPr/>
          </a:p>
        </p:txBody>
      </p:sp>
      <p:sp>
        <p:nvSpPr>
          <p:cNvPr id="77" name="Google Shape;77;p1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Weather- search by city</a:t>
            </a:r>
            <a:endParaRPr/>
          </a:p>
          <a:p>
            <a:pPr indent="-342900" lvl="0" marL="457200" rtl="0" algn="l">
              <a:spcBef>
                <a:spcPts val="0"/>
              </a:spcBef>
              <a:spcAft>
                <a:spcPts val="0"/>
              </a:spcAft>
              <a:buSzPts val="1800"/>
              <a:buChar char="●"/>
            </a:pPr>
            <a:r>
              <a:rPr lang="en"/>
              <a:t>Calculator - calculate the exposure value</a:t>
            </a:r>
            <a:endParaRPr/>
          </a:p>
          <a:p>
            <a:pPr indent="-342900" lvl="0" marL="457200" rtl="0" algn="l">
              <a:spcBef>
                <a:spcPts val="0"/>
              </a:spcBef>
              <a:spcAft>
                <a:spcPts val="0"/>
              </a:spcAft>
              <a:buSzPts val="1800"/>
              <a:buChar char="●"/>
            </a:pPr>
            <a:r>
              <a:rPr lang="en"/>
              <a:t>User account - change password, delete account</a:t>
            </a:r>
            <a:endParaRPr/>
          </a:p>
          <a:p>
            <a:pPr indent="-342900" lvl="0" marL="457200" rtl="0" algn="l">
              <a:spcBef>
                <a:spcPts val="0"/>
              </a:spcBef>
              <a:spcAft>
                <a:spcPts val="0"/>
              </a:spcAft>
              <a:buSzPts val="1800"/>
              <a:buChar char="●"/>
            </a:pPr>
            <a:r>
              <a:rPr lang="en"/>
              <a:t>Geolocation can be saved into database  </a:t>
            </a:r>
            <a:endParaRPr/>
          </a:p>
          <a:p>
            <a:pPr indent="-342900" lvl="0" marL="457200" rtl="0" algn="l">
              <a:spcBef>
                <a:spcPts val="0"/>
              </a:spcBef>
              <a:spcAft>
                <a:spcPts val="0"/>
              </a:spcAft>
              <a:buSzPts val="1800"/>
              <a:buChar char="●"/>
            </a:pPr>
            <a:r>
              <a:rPr lang="en"/>
              <a:t>Dark Theme UI</a:t>
            </a:r>
            <a:endParaRPr/>
          </a:p>
          <a:p>
            <a:pPr indent="-342900" lvl="0" marL="457200" rtl="0" algn="l">
              <a:spcBef>
                <a:spcPts val="0"/>
              </a:spcBef>
              <a:spcAft>
                <a:spcPts val="0"/>
              </a:spcAft>
              <a:buSzPts val="1800"/>
              <a:buChar char="●"/>
            </a:pPr>
            <a:r>
              <a:rPr lang="en"/>
              <a:t>Advertising</a:t>
            </a:r>
            <a:r>
              <a:rPr lang="en"/>
              <a:t> video for our app</a:t>
            </a:r>
            <a:endParaRPr/>
          </a:p>
          <a:p>
            <a:pPr indent="-342900" lvl="0" marL="457200" rtl="0" algn="l">
              <a:spcBef>
                <a:spcPts val="0"/>
              </a:spcBef>
              <a:spcAft>
                <a:spcPts val="0"/>
              </a:spcAft>
              <a:buSzPts val="1800"/>
              <a:buChar char="●"/>
            </a:pPr>
            <a:r>
              <a:rPr lang="en"/>
              <a:t>About us page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Calculator</a:t>
            </a:r>
            <a:endParaRPr/>
          </a:p>
          <a:p>
            <a:pPr indent="0" lvl="0" marL="0" rtl="0" algn="l">
              <a:spcBef>
                <a:spcPts val="0"/>
              </a:spcBef>
              <a:spcAft>
                <a:spcPts val="0"/>
              </a:spcAft>
              <a:buNone/>
            </a:pPr>
            <a:r>
              <a:t/>
            </a:r>
            <a:endParaRPr/>
          </a:p>
        </p:txBody>
      </p:sp>
      <p:sp>
        <p:nvSpPr>
          <p:cNvPr id="83" name="Google Shape;83;p17"/>
          <p:cNvSpPr txBox="1"/>
          <p:nvPr>
            <p:ph idx="1" type="body"/>
          </p:nvPr>
        </p:nvSpPr>
        <p:spPr>
          <a:xfrm>
            <a:off x="311700" y="1234075"/>
            <a:ext cx="41604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Exposure is the amount of light that reaches your sensor, so it is important to know the exposure value.</a:t>
            </a:r>
            <a:endParaRPr/>
          </a:p>
          <a:p>
            <a:pPr indent="0" lvl="0" marL="0" rtl="0" algn="l">
              <a:spcBef>
                <a:spcPts val="1600"/>
              </a:spcBef>
              <a:spcAft>
                <a:spcPts val="1600"/>
              </a:spcAft>
              <a:buNone/>
            </a:pPr>
            <a:r>
              <a:rPr lang="en"/>
              <a:t>This calculator use the aperture, shutter speed and ISO to calculate out the exposure value for people to adjust their camera gears.</a:t>
            </a:r>
            <a:endParaRPr/>
          </a:p>
        </p:txBody>
      </p:sp>
      <p:pic>
        <p:nvPicPr>
          <p:cNvPr id="84" name="Google Shape;84;p17"/>
          <p:cNvPicPr preferRelativeResize="0"/>
          <p:nvPr/>
        </p:nvPicPr>
        <p:blipFill>
          <a:blip r:embed="rId3">
            <a:alphaModFix/>
          </a:blip>
          <a:stretch>
            <a:fillRect/>
          </a:stretch>
        </p:blipFill>
        <p:spPr>
          <a:xfrm>
            <a:off x="5549901" y="509825"/>
            <a:ext cx="2222949" cy="412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Save and clear location</a:t>
            </a:r>
            <a:endParaRPr/>
          </a:p>
        </p:txBody>
      </p:sp>
      <p:sp>
        <p:nvSpPr>
          <p:cNvPr id="90" name="Google Shape;90;p18"/>
          <p:cNvSpPr txBox="1"/>
          <p:nvPr>
            <p:ph idx="1" type="body"/>
          </p:nvPr>
        </p:nvSpPr>
        <p:spPr>
          <a:xfrm>
            <a:off x="453325" y="1225350"/>
            <a:ext cx="44808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Users can now add markers to the map</a:t>
            </a:r>
            <a:endParaRPr/>
          </a:p>
          <a:p>
            <a:pPr indent="-342900" lvl="0" marL="457200" rtl="0" algn="l">
              <a:spcBef>
                <a:spcPts val="0"/>
              </a:spcBef>
              <a:spcAft>
                <a:spcPts val="0"/>
              </a:spcAft>
              <a:buSzPts val="1800"/>
              <a:buChar char="●"/>
            </a:pPr>
            <a:r>
              <a:rPr lang="en"/>
              <a:t>This can be helpful when trying to remember where certain photographs were taken</a:t>
            </a:r>
            <a:endParaRPr/>
          </a:p>
          <a:p>
            <a:pPr indent="-342900" lvl="0" marL="457200" rtl="0" algn="l">
              <a:spcBef>
                <a:spcPts val="0"/>
              </a:spcBef>
              <a:spcAft>
                <a:spcPts val="0"/>
              </a:spcAft>
              <a:buSzPts val="1800"/>
              <a:buChar char="●"/>
            </a:pPr>
            <a:r>
              <a:rPr lang="en"/>
              <a:t>Markers can also be cleared</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1" name="Google Shape;91;p18"/>
          <p:cNvPicPr preferRelativeResize="0"/>
          <p:nvPr/>
        </p:nvPicPr>
        <p:blipFill>
          <a:blip r:embed="rId3">
            <a:alphaModFix/>
          </a:blip>
          <a:stretch>
            <a:fillRect/>
          </a:stretch>
        </p:blipFill>
        <p:spPr>
          <a:xfrm>
            <a:off x="5453375" y="466750"/>
            <a:ext cx="2314825" cy="4209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Account Management</a:t>
            </a:r>
            <a:endParaRPr/>
          </a:p>
        </p:txBody>
      </p:sp>
      <p:sp>
        <p:nvSpPr>
          <p:cNvPr id="97" name="Google Shape;97;p19"/>
          <p:cNvSpPr txBox="1"/>
          <p:nvPr>
            <p:ph idx="1" type="body"/>
          </p:nvPr>
        </p:nvSpPr>
        <p:spPr>
          <a:xfrm>
            <a:off x="453325" y="1225350"/>
            <a:ext cx="44808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Change password</a:t>
            </a:r>
            <a:endParaRPr/>
          </a:p>
          <a:p>
            <a:pPr indent="-342900" lvl="0" marL="457200" rtl="0" algn="l">
              <a:spcBef>
                <a:spcPts val="0"/>
              </a:spcBef>
              <a:spcAft>
                <a:spcPts val="0"/>
              </a:spcAft>
              <a:buSzPts val="1800"/>
              <a:buChar char="●"/>
            </a:pPr>
            <a:r>
              <a:rPr lang="en"/>
              <a:t>Delete account</a:t>
            </a:r>
            <a:endParaRPr/>
          </a:p>
          <a:p>
            <a:pPr indent="-342900" lvl="0" marL="457200" rtl="0" algn="l">
              <a:spcBef>
                <a:spcPts val="0"/>
              </a:spcBef>
              <a:spcAft>
                <a:spcPts val="0"/>
              </a:spcAft>
              <a:buSzPts val="1800"/>
              <a:buChar char="●"/>
            </a:pPr>
            <a:r>
              <a:rPr lang="en"/>
              <a:t>User is required to type in their current password to delete account or update password</a:t>
            </a:r>
            <a:endParaRPr/>
          </a:p>
          <a:p>
            <a:pPr indent="-342900" lvl="0" marL="457200" rtl="0" algn="l">
              <a:spcBef>
                <a:spcPts val="0"/>
              </a:spcBef>
              <a:spcAft>
                <a:spcPts val="0"/>
              </a:spcAft>
              <a:buSzPts val="1800"/>
              <a:buChar char="●"/>
            </a:pPr>
            <a:r>
              <a:rPr lang="en"/>
              <a:t>TODO: make password strength requirements more stringent (only requires &gt;= 8 right now)</a:t>
            </a:r>
            <a:endParaRPr/>
          </a:p>
          <a:p>
            <a:pPr indent="0" lvl="0" marL="0" rtl="0" algn="l">
              <a:spcBef>
                <a:spcPts val="1600"/>
              </a:spcBef>
              <a:spcAft>
                <a:spcPts val="1600"/>
              </a:spcAft>
              <a:buNone/>
            </a:pPr>
            <a:r>
              <a:t/>
            </a:r>
            <a:endParaRPr/>
          </a:p>
        </p:txBody>
      </p:sp>
      <p:pic>
        <p:nvPicPr>
          <p:cNvPr id="98" name="Google Shape;98;p19"/>
          <p:cNvPicPr preferRelativeResize="0"/>
          <p:nvPr/>
        </p:nvPicPr>
        <p:blipFill>
          <a:blip r:embed="rId3">
            <a:alphaModFix/>
          </a:blip>
          <a:stretch>
            <a:fillRect/>
          </a:stretch>
        </p:blipFill>
        <p:spPr>
          <a:xfrm>
            <a:off x="5941350" y="982263"/>
            <a:ext cx="1828804"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About Us</a:t>
            </a:r>
            <a:endParaRPr/>
          </a:p>
        </p:txBody>
      </p:sp>
      <p:sp>
        <p:nvSpPr>
          <p:cNvPr id="104" name="Google Shape;104;p20"/>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sz="1800"/>
              <a:t>The about us page list the info of the team member and the brief description of the app, with the contacts for users to ask questions and a link to our youtube video.</a:t>
            </a:r>
            <a:endParaRPr sz="1800"/>
          </a:p>
        </p:txBody>
      </p:sp>
      <p:pic>
        <p:nvPicPr>
          <p:cNvPr id="105" name="Google Shape;105;p20"/>
          <p:cNvPicPr preferRelativeResize="0"/>
          <p:nvPr/>
        </p:nvPicPr>
        <p:blipFill>
          <a:blip r:embed="rId3">
            <a:alphaModFix/>
          </a:blip>
          <a:stretch>
            <a:fillRect/>
          </a:stretch>
        </p:blipFill>
        <p:spPr>
          <a:xfrm>
            <a:off x="5629835" y="617025"/>
            <a:ext cx="2139690" cy="390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a:t>
            </a:r>
            <a:endParaRPr/>
          </a:p>
        </p:txBody>
      </p:sp>
      <p:sp>
        <p:nvSpPr>
          <p:cNvPr id="111" name="Google Shape;111;p21"/>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make some changes on the UI design including colors, fonts, backgrounds, buttons and icons with the same layout like last time. </a:t>
            </a:r>
            <a:endParaRPr sz="1800"/>
          </a:p>
          <a:p>
            <a:pPr indent="0" lvl="0" marL="0" rtl="0" algn="l">
              <a:spcBef>
                <a:spcPts val="1600"/>
              </a:spcBef>
              <a:spcAft>
                <a:spcPts val="1600"/>
              </a:spcAft>
              <a:buNone/>
            </a:pPr>
            <a:r>
              <a:rPr lang="en" sz="1800"/>
              <a:t>We  implement dark theme to the UI design for ease of use in dark.</a:t>
            </a:r>
            <a:endParaRPr sz="1800"/>
          </a:p>
        </p:txBody>
      </p:sp>
      <p:pic>
        <p:nvPicPr>
          <p:cNvPr id="112" name="Google Shape;112;p21"/>
          <p:cNvPicPr preferRelativeResize="0"/>
          <p:nvPr/>
        </p:nvPicPr>
        <p:blipFill>
          <a:blip r:embed="rId3">
            <a:alphaModFix/>
          </a:blip>
          <a:stretch>
            <a:fillRect/>
          </a:stretch>
        </p:blipFill>
        <p:spPr>
          <a:xfrm>
            <a:off x="5487525" y="498312"/>
            <a:ext cx="2283401" cy="4146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